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9" r:id="rId3"/>
    <p:sldId id="264" r:id="rId5"/>
    <p:sldId id="458" r:id="rId6"/>
    <p:sldId id="473" r:id="rId7"/>
    <p:sldId id="474" r:id="rId8"/>
    <p:sldId id="266" r:id="rId9"/>
    <p:sldId id="434" r:id="rId10"/>
    <p:sldId id="475" r:id="rId11"/>
    <p:sldId id="477" r:id="rId12"/>
    <p:sldId id="462" r:id="rId13"/>
    <p:sldId id="478" r:id="rId14"/>
    <p:sldId id="481" r:id="rId15"/>
    <p:sldId id="479" r:id="rId16"/>
    <p:sldId id="482" r:id="rId17"/>
    <p:sldId id="483" r:id="rId18"/>
    <p:sldId id="484" r:id="rId19"/>
    <p:sldId id="485" r:id="rId20"/>
    <p:sldId id="486" r:id="rId21"/>
    <p:sldId id="480" r:id="rId22"/>
    <p:sldId id="487" r:id="rId23"/>
    <p:sldId id="488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280" r:id="rId34"/>
  </p:sldIdLst>
  <p:sldSz cx="9144000" cy="5143500" type="screen16x9"/>
  <p:notesSz cx="6858000" cy="9144000"/>
  <p:embeddedFontLst>
    <p:embeddedFont>
      <p:font typeface="Google Sans"/>
      <p:regular r:id="rId38"/>
    </p:embeddedFont>
    <p:embeddedFont>
      <p:font typeface="Roboto Mono Light" panose="00000009000000000000"/>
      <p:regular r:id="rId39"/>
    </p:embeddedFont>
    <p:embeddedFont>
      <p:font typeface="微软雅黑" panose="020B0503020204020204" pitchFamily="34" charset="-122"/>
      <p:regular r:id="rId40"/>
    </p:embeddedFont>
    <p:embeddedFont>
      <p:font typeface="等线" panose="02010600030101010101" pitchFamily="2" charset="-122"/>
      <p:regular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203" d="100"/>
          <a:sy n="203" d="100"/>
        </p:scale>
        <p:origin x="59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2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■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 panose="00000009000000000000"/>
              <a:buChar char="●"/>
              <a:defRPr sz="1800">
                <a:solidFill>
                  <a:schemeClr val="dk2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72658" y="2212617"/>
            <a:ext cx="8029001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br>
              <a:rPr lang="zh-CN" altLang="en-US" sz="4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4575854" cy="421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200" dirty="0"/>
              <a:t>Lecturer</a:t>
            </a:r>
            <a:r>
              <a:rPr lang="zh-CN" altLang="en-US" sz="1200" dirty="0"/>
              <a:t>： </a:t>
            </a:r>
            <a:r>
              <a:rPr lang="en-US" altLang="zh-CN" sz="1200" dirty="0"/>
              <a:t>XMU school of informatics——</a:t>
            </a:r>
            <a:r>
              <a:rPr lang="en-US" altLang="zh-CN" sz="1200" dirty="0" err="1"/>
              <a:t>Zijie</a:t>
            </a:r>
            <a:r>
              <a:rPr lang="en-US" altLang="zh-CN" sz="1200" dirty="0"/>
              <a:t> Meng (</a:t>
            </a:r>
            <a:r>
              <a:rPr lang="zh-CN" altLang="en-US" sz="1200" dirty="0"/>
              <a:t>孟子杰</a:t>
            </a:r>
            <a:r>
              <a:rPr lang="en-US" altLang="zh-CN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字符数组</a:t>
            </a:r>
            <a:endParaRPr lang="zh-CN" altLang="en-US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字符数组实际上是一系列字符的集合，也就是字符串（String）。在C语言中，没有专门的字符串变量，没有string类型，通常就用一个字符数组来存放一个字符串。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C语言规定，可以将字符串直接赋值给字符数组，例如：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char str[30] = {"12345678"};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char str[30] = "12345678";  //这种形式更加简洁，实际开发中常用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这里需要留意一个坑，字符数组只有在定义时才能将整个字符串一次性地赋值给它，一旦定义完了，就只能一个字符一个字符地赋值了。请看下面的例子：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char str[7];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str = "abc123";  //错误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	//正确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	str[0] = 'a'; str[1] = 'b'; str[2] = 'c';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	str[3] = '1'; str[4] = '2'; str[5] = '3';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38271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我们动脑筋想想为什么，是因为“安全”（数组越界）</a:t>
            </a: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事实上，C++的所有数组都一样：只有在初始化的时候才可以使用简化的方式（即 int a[5][3] = {...}）。在其他情况下，需要逐个元素地进行赋值。</a:t>
            </a: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1359294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6540" y="916940"/>
            <a:ext cx="4815840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467550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串是一系列连续的字符的组合，要想在内存中定位一个字符串，除了要知道它的开头，还要知道它的结尾。找到字符串的开头很容易，知道它的名字（字符数组名或者字符串名）就可以；然而，如何找到字符串的结尾呢？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在C语言中，字符串总是以'\0'作为结尾，所以'\0'也被称为字符串结束标志，或者字符串结束符。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'\0'是 ASCII 码表中的第 0 个字符，英文称为 NUL，中文称为“空字符”。该字符既不能显示，也没有控制功能，输出该字符不会有任何效果，它在C语言中唯一的作用就是作为字符串结束标志。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02662356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4900" y="1285240"/>
            <a:ext cx="4051935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834199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 C 语言中，NUL 和 NULL 是不同的概念。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NUL：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NUL 是 ASCII 字符集中的字符，表示空字符，其 ASCII 值为 0。在 C 语言中，通常用 '\0' 来表示空字符。C++引入了字符数组，所以标准的C++概念中摒弃了NUL这个定义。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NULL：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NULL 是一个宏，表示一个空指针。在标准 C 库的头文件 &lt;stddef.h&gt; 中定义了 NULL，通常被定义为 ((void*)0)。它用于表示指针不指向任何有效的对象或函数。在 C++ 中，NULL 通常被定义为 0 或 nullptr。但请注意，NULL 是 C 的遗留物，C++ 推荐使用 nullptr 来表示空指针。nullptr 是 C++11 引入的关键字，用于表示空指针。与 NULL 相比，nullptr 具有更严格的类型检查，并且在许多情况下更安全，因此在新的 C++ 代码中推荐使用 nullptr。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虽然在字面上看，NUL 和 NULL 类似，都与空有关，但它们的含义和使用场景是不同的。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NUL 主要用于表示字符串的结束（字符串以空字符结尾）。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NULL 主要用于表示指针的空值，即指针不指向任何有效的内存位置。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834199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由" "包围的字符串会自动在末尾添加'\0'。例如，"abc123"从表面看起来只包含了 6 个字符，其实不然，C语言会在最后隐式地添加一个'\0'，这个过程是在后台默默地进行的，所以我们感受不到。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需要注意的是，逐个字符地给数组赋值并不会自动添加'\0'，需要在赋完值后人工手动补零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例如：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char str[] = {'a', 'b', 'c'};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数组 str 的长度为 3，而不是 4，因为最后没有'\0'。当用字符数组存储字符串时，要特别注意'\0'，要为'\0'留个位置；这意味着，字符数组的长度至少要比字符串的长度大 1。当字符串长度大于数组长度时，有些较老或者不严格的编译器并不会报错，甚至连警告都没有，这就为以后的错误埋下了伏笔。（数组越界）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357632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甚至连整数数组都只有一个轻描淡写的warning</a:t>
            </a: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02206518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74770" y="339090"/>
            <a:ext cx="4876800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994410"/>
            <a:ext cx="333248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20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有些时候，程序的逻辑要求我们必须逐个字符地为数组赋值，这个时候就很容易遗忘字符串结束标志'\0'</a:t>
            </a:r>
            <a:r>
              <a:rPr sz="2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sz="2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 VS2016 下的运行结果：</a:t>
            </a: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ABCDEFGHIJKLMNOPQRSTUVWXYZ口口口口i口口0 ?</a:t>
            </a: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口表示无法显示的特殊字符。</a:t>
            </a: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sz="18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24168656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62400" y="669290"/>
            <a:ext cx="4429125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字符串结束标志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994410"/>
            <a:ext cx="866330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printf() 输出字符串时，会从第 0 个元素开始往后检索，直到遇见'\0'才停止，然后把'\0'前面的字符全部输出，这就是 printf() 输出字符串的原理。本例中我们使用 printf() 输出 str，按理说到了第 26 个元素就能检索到'\0'，就到达了字符串的末尾，然而事实却不是这样，由于我们并未对最后 4 个元素赋值，所以第 26 个元素不是'\0'，第 27 个也不是，第 28 个也不是……可能到了第 50 个元素才遇到'\0'，printf() 把这 50 个字符全部输出出来，就是上面的样子，多出来的字符毫无意义，甚至不能显示。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数组总共才 30 个元素，到了第 50 个元素不早就超出数组范围了吗？是的，的确超出范围了！然而，数组后面依然有其它的数据，printf() 也会将这些数据作为字符串输出。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要想避免这些问题也很容易，在字符串的最后手动添加'\0'即可。修改上面的代码，在循环结束后添加'\0'：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#include &lt;stdio.h&gt;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int main(){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	    char str[30];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	    char c;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	    int i;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	    for(c=65,i=0; c&lt;=90; c++,i++){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	        str[i] = c;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8.	    }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9.	    str[i] = 0;  //此处为添加的代码，也可以写作 str[i] = '\0';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	    printf("%s\n", str);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11.	   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12.	    return 0;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13.	}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663909" y="221294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定义和</a:t>
            </a:r>
            <a:r>
              <a:rPr lang="zh-CN" altLang="en-US" sz="4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zh-CN" altLang="en-US" sz="4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75900" y="1067342"/>
            <a:ext cx="4568100" cy="59076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/>
              <a:t>XMU school of informatics——</a:t>
            </a:r>
            <a:r>
              <a:rPr lang="en-US" altLang="zh-CN" sz="1600" dirty="0" err="1"/>
              <a:t>Zijie</a:t>
            </a:r>
            <a:r>
              <a:rPr lang="en-US" altLang="zh-CN" sz="1600" dirty="0"/>
              <a:t> Meng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829310"/>
            <a:ext cx="8030845" cy="387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但是，这样的写法貌似有点业余，或者说不够简洁，更加专业的做法是将数组的所有元素都初始化为“零”值，这样才能够从根本上避免问题。再次修改上面的代码：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#include &lt;stdio.h&gt;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	int main(){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	    char str[30] = {0};  //将所有元素都初始化为 0，或者说 '\0'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	    char c;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	    int i;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	    for(c=65,i=0; c&lt;=90; c++,i++){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	        str[i] = c;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8.	    }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9.	    printf("%s\n", str);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	   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11.	    return 0;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12.	}</a:t>
            </a:r>
            <a:endParaRPr sz="1400"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39395" y="1082675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更好的写法，就是我们上节课中讲到过的，在全局数据区初始化字符数组</a:t>
            </a:r>
            <a:r>
              <a:rPr 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！</a:t>
            </a:r>
            <a:endParaRPr lang="zh-CN" sz="18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703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更好的</a:t>
            </a:r>
            <a:r>
              <a:rPr 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法，使用C++：</a:t>
            </a:r>
            <a:endParaRPr sz="18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48262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0555" y="1372870"/>
            <a:ext cx="597662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字符数组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703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更好的</a:t>
            </a:r>
            <a:r>
              <a:rPr 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</a:t>
            </a:r>
            <a:r>
              <a:rPr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法，使用C++：</a:t>
            </a:r>
            <a:endParaRPr sz="18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6049658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3250" y="1371600"/>
            <a:ext cx="4572000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字符串长度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3845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所谓字符串长度，就是字符串包含了多少个字符（不包括最后的结束符'\0'）。例如"abc"的长度是 3，而不是 4。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输入输出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字符串的</a:t>
            </a:r>
            <a:r>
              <a:rPr lang="zh-CN" altLang="en-US" dirty="0">
                <a:sym typeface="+mn-ea"/>
              </a:rPr>
              <a:t>输入输出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3845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字符串的输出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在C语言中，有两个函数可以在控制台（显示器）上输出字符串，它们分别是：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puts()：输出字符串并自动换行，该函数只能输出字符串。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printf()：通过格式控制符%s输出字符串，不能自动换行。除了字符串，printf() 还能输出其他类型的数据。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注意，输出字符串时只需要给出名字，不能带后边的[ ]，例如，下面的两种写法都是错误的（想一想为什么）：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printf("%s\n", str[]);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puts(str[10]);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字符串的</a:t>
            </a:r>
            <a:r>
              <a:rPr lang="zh-CN" altLang="en-US" dirty="0">
                <a:sym typeface="+mn-ea"/>
              </a:rPr>
              <a:t>输入输出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3845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字符串的输入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在C语言中，有两个函数可以让用户从键盘上输入字符串，它们分别是：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scanf()：通过格式控制符%s输入字符串。除了字符串，scanf() 还能输入其他类型的数据。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gets()：直接输入字符串，并且只能输入字符串。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但是，scanf() 和 gets() 是有区别的：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scanf() 读取字符串时以空格为分隔，遇到空格就认为当前字符串结束了，所以无法读取含有空格的字符串。</a:t>
            </a:r>
            <a:endParaRPr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	gets() 认为空格也是字符串的一部分，只有遇到回车键时才认为字符串输入结束，所以，不管输入了多少个空格，只要不按下回车键，对 gets() 来说就是一个完整的字符串。换句话说，gets() 用来读取一整行字符串</a:t>
            </a: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字符串的</a:t>
            </a:r>
            <a:r>
              <a:rPr lang="zh-CN" altLang="en-US" dirty="0">
                <a:sym typeface="+mn-ea"/>
              </a:rPr>
              <a:t>输入输出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38455" y="916940"/>
            <a:ext cx="472376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注意，scanf() 在读取数据时需要的是数据的地址，这一点是恒定不变的，字符串名字或者数组名字在使用的过程中一般都会转换为地址，所以再添加&amp;就是多此一举，甚至会导致错误了，至于数组名字（字符串名字）和地址的转换细节，以及数组名字什么时候会转换为地址，我们将在</a:t>
            </a:r>
            <a:r>
              <a:rPr lang="zh-CN"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下节课讲指针的时候再详细</a:t>
            </a:r>
            <a:r>
              <a:rPr lang="zh-CN" sz="18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说明。</a:t>
            </a:r>
            <a:endParaRPr lang="zh-CN"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endParaRPr lang="zh-CN" sz="18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lang="zh-CN" sz="1800" kern="100" dirty="0">
                <a:solidFill>
                  <a:schemeClr val="tx1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其实 scanf() 也可以读取带空格的字符串</a:t>
            </a:r>
            <a:endParaRPr lang="zh-CN" sz="1800" kern="100" dirty="0">
              <a:solidFill>
                <a:schemeClr val="tx1"/>
              </a:solidFill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71889680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6690" y="161290"/>
            <a:ext cx="3241040" cy="4854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+mn-ea"/>
              </a:rPr>
              <a:t>C++11</a:t>
            </a:r>
            <a:r>
              <a:rPr lang="zh-CN" altLang="en-US" dirty="0">
                <a:sym typeface="+mn-ea"/>
              </a:rPr>
              <a:t>的新</a:t>
            </a:r>
            <a:r>
              <a:rPr lang="zh-CN" altLang="en-US" dirty="0">
                <a:sym typeface="+mn-ea"/>
              </a:rPr>
              <a:t>函数</a:t>
            </a:r>
            <a:endParaRPr lang="zh-CN" altLang="en-US" dirty="0">
              <a:sym typeface="+mn-ea"/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50825" y="810260"/>
            <a:ext cx="8409940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fgets() 和 gets() 是用于从标准输入中读取字符串的两个 C 语言函数，但它们在使用上存在一些重要的区别。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fgets() 函数：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•用法： char *fgets(char *str, int n, FILE *stream);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•功能： 从指定的文件流 stream 中读取至多 n-1 个字符到字符串 str，或者直到遇到换行符或文件结束符。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•特点：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•读取的字符包括换行符 \n。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•返回一个指向字符串 str 的指针，如果到达文件结束，返回 NULL。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gets() 函数：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•用法： char *gets(char *str);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•功能： 从标准输入中读取字符串到字符串 str，直到遇到换行符或文件结束符。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•特点：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•读取的字符包括换行符 \n。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sz="1400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•不接受限制字符串长度的参数，容易导致缓冲区溢出。因此，C11 版本中已经被标记为废弃。</a:t>
            </a:r>
            <a:endParaRPr sz="1400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数组的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7891145" cy="32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（1）数组（Array）就是一些具有相同类型的数据的集合，所以C语言中的数组必须存储相同类型的数据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（2）数组内存是连续的，这一点很重要。连续的内存为指针操作（通过指针来访问数组元素）和内存处理（整块内存的复制、写入等）提供了便利，这使得数组可以作为缓存（临时存储数据的一块内存）使用。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（3）二维数组在概念上是二维的，但在内存中是连续存放的；换句话说，二维数组的各个元素是相互挨着的，彼此之间没有缝隙。那么，如何在线性内存中存放二维数组呢？有两种方式：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•	一种是按行排列， 即放完一行之后再放入第二行；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•	另一种是按列排列， 即放完一列之后再放入第二列。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在C语言中，二维数组是按行排列的。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字符串的</a:t>
            </a:r>
            <a:r>
              <a:rPr lang="zh-CN" altLang="en-US" dirty="0">
                <a:sym typeface="+mn-ea"/>
              </a:rPr>
              <a:t>输入输出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190" y="1104900"/>
            <a:ext cx="67818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1"/>
          <a:srcRect l="19" r="19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1" y="1229989"/>
            <a:ext cx="3328091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80" dirty="0">
                <a:solidFill>
                  <a:schemeClr val="lt1"/>
                </a:solidFill>
              </a:rPr>
              <a:t>The end</a:t>
            </a:r>
            <a:r>
              <a:rPr lang="zh-CN" altLang="en-US" sz="3680" dirty="0">
                <a:solidFill>
                  <a:schemeClr val="lt1"/>
                </a:solidFill>
              </a:rPr>
              <a:t>！</a:t>
            </a:r>
            <a:br>
              <a:rPr lang="en-US" altLang="zh-CN" sz="3680" dirty="0">
                <a:solidFill>
                  <a:schemeClr val="lt1"/>
                </a:solidFill>
              </a:rPr>
            </a:br>
            <a:br>
              <a:rPr lang="en-US" altLang="zh-CN" sz="3680" dirty="0">
                <a:solidFill>
                  <a:schemeClr val="lt1"/>
                </a:solidFill>
              </a:rPr>
            </a:br>
            <a:r>
              <a:rPr lang="en-US" altLang="zh-CN" sz="3680" dirty="0">
                <a:solidFill>
                  <a:schemeClr val="lt1"/>
                </a:solidFill>
              </a:rPr>
              <a:t>         </a:t>
            </a:r>
            <a:r>
              <a:rPr lang="zh-CN" altLang="en-US" sz="2200" dirty="0">
                <a:solidFill>
                  <a:schemeClr val="lt1"/>
                </a:solidFill>
              </a:rPr>
              <a:t>孟子杰 </a:t>
            </a:r>
            <a:r>
              <a:rPr lang="en-US" altLang="zh-CN" sz="2200" dirty="0">
                <a:solidFill>
                  <a:schemeClr val="lt1"/>
                </a:solidFill>
              </a:rPr>
              <a:t>2023-11-18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数组的</a:t>
            </a:r>
            <a:r>
              <a:rPr lang="zh-CN" altLang="en-US" dirty="0"/>
              <a:t>初始化</a:t>
            </a:r>
            <a:endParaRPr lang="zh-CN" altLang="en-US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1193165"/>
            <a:ext cx="7891145" cy="32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一维二维数组的初始化方式取决于其内存模型，因为内存是连续的，所以初始化时：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对于数组 a[5][3]，按行分段赋值应该写作：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int a[5][3]={ {80,75,92}, {61,65,71}, {59,63,70}, {85,87,90}, {76,77,85} };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按行连续赋值应该写作：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int a[5][3]={80, 75, 92, 61, 65, 71, 59, 63, 70, 85, 87, 90, 76, 77, 85};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zh-CN" sz="1600" b="0" i="0" dirty="0">
                <a:solidFill>
                  <a:srgbClr val="444444"/>
                </a:solidFill>
                <a:effectLst/>
                <a:latin typeface="Helvetica Neue"/>
                <a:ea typeface="宋体" panose="02010600030101010101" pitchFamily="2" charset="-122"/>
              </a:rPr>
              <a:t>）</a:t>
            </a: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可以只对部分元素赋值，未赋值的元素自动取“零”值。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2</a:t>
            </a:r>
            <a:r>
              <a:rPr lang="zh-CN" sz="1600" b="0" i="0" dirty="0">
                <a:solidFill>
                  <a:srgbClr val="444444"/>
                </a:solidFill>
                <a:effectLst/>
                <a:latin typeface="Helvetica Neue"/>
                <a:ea typeface="宋体" panose="02010600030101010101" pitchFamily="2" charset="-122"/>
              </a:rPr>
              <a:t>）</a:t>
            </a: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如果对全部元素赋值，那么第一维的长度可以不给出。int a[][3] = {1, 2, 3, 4, 5, 6, 7, 8, 9};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27000" indent="0" algn="l">
              <a:buNone/>
            </a:pPr>
            <a:r>
              <a:rPr sz="1600" b="0" i="0" dirty="0">
                <a:solidFill>
                  <a:srgbClr val="444444"/>
                </a:solidFill>
                <a:effectLst/>
                <a:latin typeface="Helvetica Neue"/>
              </a:rPr>
              <a:t>这两种赋初值的结果是完全相同的。</a:t>
            </a:r>
            <a:endParaRPr sz="1600" b="0" i="0" dirty="0">
              <a:solidFill>
                <a:srgbClr val="444444"/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60554" y="374847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数组的</a:t>
            </a:r>
            <a:r>
              <a:rPr lang="zh-CN" altLang="en-US" dirty="0"/>
              <a:t>初始化</a:t>
            </a:r>
            <a:endParaRPr lang="zh-CN" altLang="en-US" dirty="0"/>
          </a:p>
        </p:txBody>
      </p:sp>
      <p:pic>
        <p:nvPicPr>
          <p:cNvPr id="817856870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5000" y="766763"/>
            <a:ext cx="5274310" cy="3886835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你能判断正误</a:t>
            </a:r>
            <a:r>
              <a:rPr lang="zh-CN" altLang="en-US"/>
              <a:t>吗？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数组的</a:t>
            </a:r>
            <a:r>
              <a:rPr lang="zh-CN" altLang="en-US" sz="4400" dirty="0"/>
              <a:t>操作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6766" y="161422"/>
            <a:ext cx="355563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查询和</a:t>
            </a:r>
            <a:r>
              <a:rPr lang="zh-CN" altLang="en-US" b="1" dirty="0"/>
              <a:t>排序</a:t>
            </a:r>
            <a:endParaRPr lang="zh-CN" altLang="en-US" b="1"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27025" y="916940"/>
            <a:ext cx="8030845" cy="364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对数组的操作，不外乎最重要的是查询，因为从数组中取元素的时间复杂度是O（1），对于任何一个数据结构，它最重要的应用一定是时间复杂度最小的那个应用，那么数组的查询分为两种：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（1）无序的查询，一定要遍历数组O（n）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7000" indent="0" algn="l">
              <a:buNone/>
            </a:pPr>
            <a:r>
              <a:rPr kern="1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（2）有序的查询，一定能优化到O（logn）（排序+二分）</a:t>
            </a:r>
            <a:endParaRPr kern="1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7035" y="161290"/>
            <a:ext cx="7414895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冒泡排序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8915" y="528955"/>
            <a:ext cx="3957955" cy="4408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035" y="1078230"/>
            <a:ext cx="3446145" cy="1621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重温冒泡排序，仍有收获，要注意其思想和优化</a:t>
            </a:r>
            <a:endParaRPr lang="zh-CN" alt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07035" y="161290"/>
            <a:ext cx="7414895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快速排序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07035" y="1078230"/>
            <a:ext cx="3446145" cy="1621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实际常用的写法</a:t>
            </a:r>
            <a:endParaRPr lang="zh-CN" altLang="en-US" sz="2000"/>
          </a:p>
        </p:txBody>
      </p:sp>
      <p:pic>
        <p:nvPicPr>
          <p:cNvPr id="44302455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7645" y="38100"/>
            <a:ext cx="4747260" cy="5052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NzM4MzRlMDI4ZGExNzdkNTAyMGIxYmZmOGUzMTgyYT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4993</Words>
  <Application>WPS 演示</Application>
  <PresentationFormat>全屏显示(16:9)</PresentationFormat>
  <Paragraphs>217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Arial</vt:lpstr>
      <vt:lpstr>Google Sans</vt:lpstr>
      <vt:lpstr>Roboto Mono Light</vt:lpstr>
      <vt:lpstr>微软雅黑</vt:lpstr>
      <vt:lpstr>Helvetica Neue</vt:lpstr>
      <vt:lpstr>等线</vt:lpstr>
      <vt:lpstr>Times New Roman</vt:lpstr>
      <vt:lpstr>Symbol</vt:lpstr>
      <vt:lpstr>Söhne</vt:lpstr>
      <vt:lpstr>Segoe Print</vt:lpstr>
      <vt:lpstr>Arial Unicode MS</vt:lpstr>
      <vt:lpstr>DevFest 2023</vt:lpstr>
      <vt:lpstr>C语言的const和static关键字 </vt:lpstr>
      <vt:lpstr>前置知识</vt:lpstr>
      <vt:lpstr>Win的内存模型</vt:lpstr>
      <vt:lpstr>数组的定义</vt:lpstr>
      <vt:lpstr>数组的初始化</vt:lpstr>
      <vt:lpstr>Const关键字</vt:lpstr>
      <vt:lpstr>内存布局</vt:lpstr>
      <vt:lpstr>查询和排序</vt:lpstr>
      <vt:lpstr>冒泡排序</vt:lpstr>
      <vt:lpstr>Static关键字</vt:lpstr>
      <vt:lpstr>字符数组</vt:lpstr>
      <vt:lpstr>字符数组</vt:lpstr>
      <vt:lpstr>字符数组</vt:lpstr>
      <vt:lpstr>字符串结束标志</vt:lpstr>
      <vt:lpstr>字符串结束标志</vt:lpstr>
      <vt:lpstr>字符串结束标志</vt:lpstr>
      <vt:lpstr>字符串结束标志</vt:lpstr>
      <vt:lpstr>字符串结束标志</vt:lpstr>
      <vt:lpstr>字符数组</vt:lpstr>
      <vt:lpstr>字符数组</vt:lpstr>
      <vt:lpstr>字符数组</vt:lpstr>
      <vt:lpstr>字符数组</vt:lpstr>
      <vt:lpstr>字符数组</vt:lpstr>
      <vt:lpstr>字符数组</vt:lpstr>
      <vt:lpstr>数组的操作</vt:lpstr>
      <vt:lpstr>字符串长度</vt:lpstr>
      <vt:lpstr>字符串的输入输出</vt:lpstr>
      <vt:lpstr>字符串的输入输出</vt:lpstr>
      <vt:lpstr>字符串的输入输出</vt:lpstr>
      <vt:lpstr>字符串的输入输出</vt:lpstr>
      <vt:lpstr>The end！           孟子杰 2023-11-14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Bard的前世今生 ——大模型之路 </dc:title>
  <dc:creator/>
  <cp:lastModifiedBy>雨木林风</cp:lastModifiedBy>
  <cp:revision>16</cp:revision>
  <dcterms:created xsi:type="dcterms:W3CDTF">2023-11-28T09:55:24Z</dcterms:created>
  <dcterms:modified xsi:type="dcterms:W3CDTF">2023-11-28T10:18:23Z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25F736CD046A428E83308EBC2AFC1121_12</vt:lpwstr>
  </property>
  <property fmtid="{D5CDD505-2E9C-101B-9397-08002B2CF9AE}" pid="3" name="KSOProductBuildVer">
    <vt:lpwstr>2052-12.1.0.15712</vt:lpwstr>
  </property>
</Properties>
</file>